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FD69"/>
    <a:srgbClr val="FD9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F173-0A36-4815-BC86-0874A05B1880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82A9-3BC2-4EA9-BFBB-A258C6E72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ECA2-70F4-49A8-9E3E-1F6A5C3A1E7A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C319-2262-4B3D-9772-C049FAD2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shworthcollege.edu/programs/career-diploma/small-business-management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8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Gill Sans Ultra Bold" pitchFamily="34" charset="0"/>
              </a:rPr>
              <a:t>PSSA REVIEW!!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776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dist="38100" dir="2700000" algn="tl">
                    <a:schemeClr val="bg1"/>
                  </a:outerShdw>
                </a:effectLst>
                <a:latin typeface="Gill Sans Ultra Bold" pitchFamily="34" charset="0"/>
              </a:rPr>
              <a:t>Character vs. Character</a:t>
            </a:r>
          </a:p>
        </p:txBody>
      </p:sp>
      <p:pic>
        <p:nvPicPr>
          <p:cNvPr id="3074" name="Picture 2" descr="http://images.lightstalkers.org/images/290422/light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181600" cy="3424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6782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dist="38100" dir="2700000" algn="tl">
                    <a:schemeClr val="bg1"/>
                  </a:outerShdw>
                </a:effectLst>
                <a:latin typeface="Gill Sans Ultra Bold" pitchFamily="34" charset="0"/>
              </a:rPr>
              <a:t>Character vs. Nature</a:t>
            </a:r>
          </a:p>
        </p:txBody>
      </p:sp>
      <p:pic>
        <p:nvPicPr>
          <p:cNvPr id="23554" name="Picture 2" descr="http://bauergriffinonline.com/bfm_gallery/2011/10/garnrain/post_image/post_image-111005P10_GARNER_B-G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2500860" cy="362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6" name="Picture 4" descr="http://heartheavy.com/wp-content/uploads/safe-snow-shove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237375" cy="3390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6903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dist="38100" dir="2700000" algn="tl">
                    <a:schemeClr val="bg1"/>
                  </a:outerShdw>
                </a:effectLst>
                <a:latin typeface="Gill Sans Ultra Bold" pitchFamily="34" charset="0"/>
              </a:rPr>
              <a:t>Character vs. Society</a:t>
            </a:r>
          </a:p>
        </p:txBody>
      </p:sp>
      <p:pic>
        <p:nvPicPr>
          <p:cNvPr id="24578" name="Picture 2" descr="http://media.al.com/breaking/photo/8845239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619500" cy="2762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Ultra Bold" pitchFamily="34" charset="0"/>
              </a:rPr>
              <a:t>Types of CONFLICT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_______ Conflict:</a:t>
            </a:r>
          </a:p>
          <a:p>
            <a:r>
              <a:rPr lang="en-US" sz="4000" dirty="0"/>
              <a:t>a struggle within the mind of a character </a:t>
            </a: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3721" y="1524000"/>
            <a:ext cx="1859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Internal</a:t>
            </a:r>
            <a:endParaRPr lang="en-US" dirty="0"/>
          </a:p>
        </p:txBody>
      </p:sp>
      <p:pic>
        <p:nvPicPr>
          <p:cNvPr id="25602" name="Picture 2" descr="http://www.liesyoungwomenbelieve.com/assets/images/girl%20looking%20at%20clothes%20in%20clo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2676525" cy="406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Ultra Bold" pitchFamily="34" charset="0"/>
              </a:rPr>
              <a:t>Characters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Protagonist – </a:t>
            </a:r>
          </a:p>
          <a:p>
            <a:r>
              <a:rPr lang="en-US" sz="4000" dirty="0"/>
              <a:t>the ________ character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828800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main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Antagonist – </a:t>
            </a:r>
          </a:p>
          <a:p>
            <a:r>
              <a:rPr lang="en-US" sz="4000" dirty="0"/>
              <a:t>the character or force that is in ___________ with the protagonist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181600"/>
            <a:ext cx="171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conflict</a:t>
            </a:r>
            <a:endParaRPr lang="en-US" dirty="0"/>
          </a:p>
        </p:txBody>
      </p:sp>
      <p:pic>
        <p:nvPicPr>
          <p:cNvPr id="26626" name="Picture 2" descr="http://www.anchorplateip.com/uploads/image/spongeb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2368731" cy="2438400"/>
          </a:xfrm>
          <a:prstGeom prst="rect">
            <a:avLst/>
          </a:prstGeom>
          <a:noFill/>
        </p:spPr>
      </p:pic>
      <p:pic>
        <p:nvPicPr>
          <p:cNvPr id="26628" name="Picture 4" descr="http://spongebobpictures.org/Plankton-from-spongeb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2847975" cy="227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895600" y="2209800"/>
            <a:ext cx="3157538" cy="2449513"/>
          </a:xfrm>
          <a:prstGeom prst="triangle">
            <a:avLst>
              <a:gd name="adj" fmla="val 50000"/>
            </a:avLst>
          </a:prstGeom>
          <a:solidFill>
            <a:srgbClr val="FD9FF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659" name="AutoShape 11"/>
          <p:cNvCxnSpPr>
            <a:cxnSpLocks noChangeShapeType="1"/>
          </p:cNvCxnSpPr>
          <p:nvPr/>
        </p:nvCxnSpPr>
        <p:spPr bwMode="auto">
          <a:xfrm>
            <a:off x="1390650" y="4659313"/>
            <a:ext cx="6238875" cy="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2886075" y="4305300"/>
            <a:ext cx="619125" cy="466725"/>
          </a:xfrm>
          <a:prstGeom prst="triangle">
            <a:avLst>
              <a:gd name="adj" fmla="val 50000"/>
            </a:avLst>
          </a:prstGeom>
          <a:solidFill>
            <a:srgbClr val="FD9FF0"/>
          </a:solidFill>
          <a:ln w="9525">
            <a:solidFill>
              <a:srgbClr val="FD9F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5487988" y="4352925"/>
            <a:ext cx="619125" cy="466725"/>
          </a:xfrm>
          <a:prstGeom prst="triangle">
            <a:avLst>
              <a:gd name="adj" fmla="val 50000"/>
            </a:avLst>
          </a:prstGeom>
          <a:solidFill>
            <a:srgbClr val="FD9FF0"/>
          </a:solidFill>
          <a:ln w="9525">
            <a:solidFill>
              <a:srgbClr val="FD9F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00400" y="4486275"/>
            <a:ext cx="2543175" cy="301625"/>
          </a:xfrm>
          <a:prstGeom prst="rect">
            <a:avLst/>
          </a:prstGeom>
          <a:solidFill>
            <a:srgbClr val="FD9FF0"/>
          </a:solidFill>
          <a:ln w="9525">
            <a:solidFill>
              <a:srgbClr val="FD9F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1228725" y="4562475"/>
            <a:ext cx="228600" cy="2095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543800" y="4562475"/>
            <a:ext cx="228600" cy="2095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 rot="61174105">
            <a:off x="3101182" y="3666331"/>
            <a:ext cx="684212" cy="257175"/>
          </a:xfrm>
          <a:prstGeom prst="rightArrow">
            <a:avLst>
              <a:gd name="adj1" fmla="val 20491"/>
              <a:gd name="adj2" fmla="val 7015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 rot="68193252">
            <a:off x="5044282" y="3494881"/>
            <a:ext cx="684212" cy="257175"/>
          </a:xfrm>
          <a:prstGeom prst="rightArrow">
            <a:avLst>
              <a:gd name="adj1" fmla="val 20491"/>
              <a:gd name="adj2" fmla="val 7015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228600" y="4876800"/>
            <a:ext cx="3886200" cy="13280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EXPOSITION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The _____________of the story. Characters and _________are introduced.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228600" y="2514600"/>
            <a:ext cx="2971800" cy="10215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RISING 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Introduces the story’s main ______________.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2590800" y="609600"/>
            <a:ext cx="3962400" cy="13280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CLIMAX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The most _____________moment in the plot, when the ___________is most intense.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5715000" y="2590800"/>
            <a:ext cx="3013075" cy="10215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FALLING 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Everything that happens ___________the climax.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5410200" y="4876800"/>
            <a:ext cx="3428999" cy="10215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RESOLUTION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The ________of the story, when the conflict is ____________.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914400" y="51816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beginning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1981200" y="54864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setting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457200" y="31242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conflict</a:t>
            </a: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>
            <a:off x="3810000" y="9144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exciting</a:t>
            </a: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4724400" y="12192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conflict</a:t>
            </a: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096000" y="3172777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after</a:t>
            </a:r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>
            <a:off x="6172200" y="51816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end</a:t>
            </a: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>
            <a:off x="7010400" y="5486400"/>
            <a:ext cx="1524000" cy="408623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 animBg="1"/>
      <p:bldP spid="27668" grpId="0" animBg="1"/>
      <p:bldP spid="27669" grpId="0" animBg="1"/>
      <p:bldP spid="27670" grpId="0" animBg="1"/>
      <p:bldP spid="27671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98242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Gill Sans Ultra Bold" pitchFamily="34" charset="0"/>
              </a:rPr>
              <a:t>__________________</a:t>
            </a:r>
            <a:r>
              <a:rPr lang="en-US" sz="4000" dirty="0">
                <a:latin typeface="Gill Sans Ultra Bold" pitchFamily="34" charset="0"/>
              </a:rPr>
              <a:t> </a:t>
            </a:r>
            <a:r>
              <a:rPr lang="en-US" sz="2500" dirty="0">
                <a:latin typeface="Gill Sans MT" pitchFamily="34" charset="0"/>
              </a:rPr>
              <a:t>-</a:t>
            </a:r>
            <a:r>
              <a:rPr lang="en-US" sz="2500" dirty="0">
                <a:latin typeface="Gill Sans Ultra Bold" pitchFamily="34" charset="0"/>
              </a:rPr>
              <a:t> </a:t>
            </a:r>
            <a:r>
              <a:rPr lang="en-US" sz="4000" dirty="0"/>
              <a:t>a scene in a narrative that takes the reader back in time to an event that happened before the story began</a:t>
            </a:r>
          </a:p>
          <a:p>
            <a:endParaRPr lang="en-US" sz="4000" dirty="0">
              <a:latin typeface="Gill Sans Ultra Bold" pitchFamily="34" charset="0"/>
            </a:endParaRPr>
          </a:p>
          <a:p>
            <a:r>
              <a:rPr lang="en-US" sz="4000" b="1" dirty="0">
                <a:latin typeface="Gill Sans Ultra Bold" pitchFamily="34" charset="0"/>
              </a:rPr>
              <a:t>__________________</a:t>
            </a:r>
            <a:r>
              <a:rPr lang="en-US" sz="4000" dirty="0">
                <a:latin typeface="Gill Sans Ultra Bold" pitchFamily="34" charset="0"/>
              </a:rPr>
              <a:t> </a:t>
            </a:r>
            <a:r>
              <a:rPr lang="en-US" sz="4000" dirty="0">
                <a:latin typeface="Gill Sans MT" pitchFamily="34" charset="0"/>
              </a:rPr>
              <a:t>-</a:t>
            </a:r>
            <a:r>
              <a:rPr lang="en-US" sz="4000" dirty="0">
                <a:latin typeface="Gill Sans Ultra Bold" pitchFamily="34" charset="0"/>
              </a:rPr>
              <a:t> </a:t>
            </a:r>
            <a:r>
              <a:rPr lang="en-US" sz="4000" dirty="0"/>
              <a:t>use of clues to hint at an event that will occur later in the narrative</a:t>
            </a:r>
            <a:endParaRPr lang="en-US" sz="4000" dirty="0">
              <a:latin typeface="Gill Sans Ultra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527" y="540603"/>
            <a:ext cx="317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Gill Sans MT" pitchFamily="34" charset="0"/>
              </a:rPr>
              <a:t>Flashback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452" y="3505200"/>
            <a:ext cx="422974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Gill Sans MT" pitchFamily="34" charset="0"/>
              </a:rPr>
              <a:t>Foreshadowing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98242"/>
            <a:ext cx="8305800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Irony – </a:t>
            </a:r>
            <a:r>
              <a:rPr lang="en-US" sz="3200" dirty="0"/>
              <a:t>a contrast or contradiction between appearance and _____________, between what was expected and what actually _____________, or between meaning and _______________.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2895600" cy="2400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___________ Irony</a:t>
            </a:r>
          </a:p>
          <a:p>
            <a:r>
              <a:rPr lang="en-US" sz="2500" dirty="0"/>
              <a:t>a writer or character says something that is the opposite of what that person really means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429000"/>
            <a:ext cx="2895600" cy="2785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__________ Irony </a:t>
            </a:r>
            <a:r>
              <a:rPr lang="en-US" sz="2500" dirty="0"/>
              <a:t>something happens that contradicts what the reader, a character, or the audience expects to happen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429000"/>
            <a:ext cx="2895600" cy="201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___________ Irony</a:t>
            </a:r>
          </a:p>
          <a:p>
            <a:r>
              <a:rPr lang="en-US" sz="2500" dirty="0"/>
              <a:t>the reader or audience knows something that a character does not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409146"/>
            <a:ext cx="2895600" cy="4770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Verbal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409146"/>
            <a:ext cx="2895600" cy="4770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Situational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409146"/>
            <a:ext cx="2895600" cy="4770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Dramatic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1143000"/>
            <a:ext cx="2895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reality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1676400"/>
            <a:ext cx="2895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happened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133600"/>
            <a:ext cx="2895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intention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Gill Sans MT" pitchFamily="34" charset="0"/>
              </a:rPr>
              <a:t>Types of </a:t>
            </a:r>
            <a:r>
              <a:rPr lang="en-US" b="1" dirty="0" err="1">
                <a:latin typeface="Gill Sans MT" pitchFamily="34" charset="0"/>
              </a:rPr>
              <a:t>NonFiction</a:t>
            </a:r>
            <a:endParaRPr lang="en-US" b="1" dirty="0"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76400"/>
            <a:ext cx="838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itchFamily="34" charset="0"/>
              </a:rPr>
              <a:t>NARRATIVE - </a:t>
            </a:r>
            <a:r>
              <a:rPr lang="en-US" sz="2800" dirty="0">
                <a:latin typeface="Gill Sans MT" pitchFamily="34" charset="0"/>
              </a:rPr>
              <a:t>writing that tells a ______ story (biography, autobiography)</a:t>
            </a:r>
          </a:p>
          <a:p>
            <a:endParaRPr lang="en-US" sz="2800" b="1" dirty="0">
              <a:latin typeface="Gill Sans MT" pitchFamily="34" charset="0"/>
            </a:endParaRPr>
          </a:p>
          <a:p>
            <a:r>
              <a:rPr lang="en-US" sz="2800" b="1" dirty="0">
                <a:latin typeface="Gill Sans MT" pitchFamily="34" charset="0"/>
              </a:rPr>
              <a:t>EXPOSITORY – </a:t>
            </a:r>
            <a:r>
              <a:rPr lang="en-US" sz="2800" dirty="0">
                <a:latin typeface="Gill Sans MT" pitchFamily="34" charset="0"/>
              </a:rPr>
              <a:t>writing that gives __________ about a topic (news articles, encyclopedias)</a:t>
            </a:r>
          </a:p>
          <a:p>
            <a:endParaRPr lang="en-US" sz="2800" b="1" dirty="0">
              <a:latin typeface="Gill Sans MT" pitchFamily="34" charset="0"/>
            </a:endParaRPr>
          </a:p>
          <a:p>
            <a:r>
              <a:rPr lang="en-US" sz="2800" b="1" dirty="0">
                <a:latin typeface="Gill Sans MT" pitchFamily="34" charset="0"/>
              </a:rPr>
              <a:t>PERSUASIVE – </a:t>
            </a:r>
            <a:r>
              <a:rPr lang="en-US" sz="2800" dirty="0">
                <a:latin typeface="Gill Sans MT" pitchFamily="34" charset="0"/>
              </a:rPr>
              <a:t>writing that tries to _________the reader to agree with a certain point of view (speeches)</a:t>
            </a:r>
          </a:p>
          <a:p>
            <a:endParaRPr lang="en-US" sz="2800" b="1" dirty="0">
              <a:latin typeface="Gill Sans MT" pitchFamily="34" charset="0"/>
            </a:endParaRPr>
          </a:p>
          <a:p>
            <a:r>
              <a:rPr lang="en-US" sz="2800" b="1" dirty="0">
                <a:latin typeface="Gill Sans MT" pitchFamily="34" charset="0"/>
              </a:rPr>
              <a:t>REFLECTIVE – </a:t>
            </a:r>
            <a:r>
              <a:rPr lang="en-US" sz="2600" dirty="0">
                <a:latin typeface="Gill Sans MT" pitchFamily="34" charset="0"/>
              </a:rPr>
              <a:t>writing in which the author _________ </a:t>
            </a:r>
          </a:p>
          <a:p>
            <a:r>
              <a:rPr lang="en-US" sz="2600" dirty="0">
                <a:latin typeface="Gill Sans MT" pitchFamily="34" charset="0"/>
              </a:rPr>
              <a:t>about certain ideas or experiences (journals, diaries)</a:t>
            </a:r>
          </a:p>
          <a:p>
            <a:endParaRPr lang="en-US" sz="2800" dirty="0">
              <a:latin typeface="Gill Sans MT" pitchFamily="34" charset="0"/>
            </a:endParaRPr>
          </a:p>
          <a:p>
            <a:endParaRPr lang="en-US" sz="2800" dirty="0">
              <a:latin typeface="Gill Sans MT" pitchFamily="34" charset="0"/>
            </a:endParaRPr>
          </a:p>
          <a:p>
            <a:endParaRPr lang="en-US" sz="2800" b="1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167640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2971800"/>
            <a:ext cx="187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7787" y="4267200"/>
            <a:ext cx="145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convince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7709" y="5486400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thinks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381000" y="533400"/>
            <a:ext cx="4343400" cy="396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FACT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Something that you can  ________. It actually exists.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Example: The sky is blue.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572000" y="2438400"/>
            <a:ext cx="4343400" cy="396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OPINION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Something you cannot prove.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It is based on beliefs or ___________.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Example: TITANIC is the best movie ever!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634" y="2357735"/>
            <a:ext cx="89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prove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953000"/>
            <a:ext cx="109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feelings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8288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Gill Sans Ultra Bold" pitchFamily="34" charset="0"/>
              </a:rPr>
              <a:t>Elements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latin typeface="Gill Sans Ultra Bold" pitchFamily="34" charset="0"/>
              </a:rPr>
              <a:t>of Fiction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Gill Sans MT" pitchFamily="34" charset="0"/>
              </a:rPr>
              <a:t>TONE</a:t>
            </a:r>
            <a:br>
              <a:rPr lang="en-US" sz="5400" b="1" dirty="0">
                <a:latin typeface="Gill Sans MT" pitchFamily="34" charset="0"/>
              </a:rPr>
            </a:br>
            <a:br>
              <a:rPr lang="en-US" sz="5400" b="1" dirty="0">
                <a:latin typeface="Gill Sans MT" pitchFamily="34" charset="0"/>
              </a:rPr>
            </a:br>
            <a:r>
              <a:rPr lang="en-US" sz="4800" dirty="0">
                <a:latin typeface="Gill Sans MT" pitchFamily="34" charset="0"/>
              </a:rPr>
              <a:t> the author’s _______________ </a:t>
            </a:r>
            <a:br>
              <a:rPr lang="en-US" sz="4800" dirty="0">
                <a:latin typeface="Gill Sans MT" pitchFamily="34" charset="0"/>
              </a:rPr>
            </a:br>
            <a:r>
              <a:rPr lang="en-US" sz="4800" dirty="0">
                <a:latin typeface="Gill Sans MT" pitchFamily="34" charset="0"/>
              </a:rPr>
              <a:t>toward his or her subject. </a:t>
            </a:r>
            <a:br>
              <a:rPr lang="en-US" sz="4800" dirty="0">
                <a:latin typeface="Gill Sans MT" pitchFamily="34" charset="0"/>
              </a:rPr>
            </a:br>
            <a:r>
              <a:rPr lang="en-US" sz="4800" dirty="0">
                <a:latin typeface="Gill Sans MT" pitchFamily="34" charset="0"/>
              </a:rPr>
              <a:t>(Can usually be summarized </a:t>
            </a:r>
            <a:br>
              <a:rPr lang="en-US" sz="4800" dirty="0">
                <a:latin typeface="Gill Sans MT" pitchFamily="34" charset="0"/>
              </a:rPr>
            </a:br>
            <a:r>
              <a:rPr lang="en-US" sz="4800" dirty="0">
                <a:latin typeface="Gill Sans MT" pitchFamily="34" charset="0"/>
              </a:rPr>
              <a:t>by a single word.)</a:t>
            </a:r>
            <a:br>
              <a:rPr lang="en-US" sz="4800" dirty="0">
                <a:latin typeface="Gill Sans MT" pitchFamily="34" charset="0"/>
              </a:rPr>
            </a:br>
            <a:endParaRPr lang="en-US" sz="5400" b="1" dirty="0"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362200"/>
            <a:ext cx="197028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dirty="0"/>
              <a:t>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Gill Sans MT" pitchFamily="34" charset="0"/>
              </a:rPr>
              <a:t>Types of Organization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240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itchFamily="34" charset="0"/>
              </a:rPr>
              <a:t>CAUSE-AND-EFFECT</a:t>
            </a:r>
          </a:p>
          <a:p>
            <a:r>
              <a:rPr lang="en-US" sz="2800" dirty="0">
                <a:latin typeface="Gill Sans MT" pitchFamily="34" charset="0"/>
              </a:rPr>
              <a:t>________or ________ something happened</a:t>
            </a:r>
          </a:p>
          <a:p>
            <a:endParaRPr lang="en-US" sz="2800" b="1" dirty="0">
              <a:latin typeface="Gill Sans MT" pitchFamily="34" charset="0"/>
            </a:endParaRPr>
          </a:p>
          <a:p>
            <a:r>
              <a:rPr lang="en-US" sz="2800" b="1" dirty="0">
                <a:latin typeface="Gill Sans MT" pitchFamily="34" charset="0"/>
              </a:rPr>
              <a:t>CHRONOLOGICAL</a:t>
            </a:r>
          </a:p>
          <a:p>
            <a:r>
              <a:rPr lang="en-US" sz="2800" dirty="0">
                <a:latin typeface="Gill Sans MT" pitchFamily="34" charset="0"/>
              </a:rPr>
              <a:t>Arranges events by proper _________ in ________</a:t>
            </a:r>
          </a:p>
          <a:p>
            <a:endParaRPr lang="en-US" sz="2800" b="1" dirty="0">
              <a:latin typeface="Gill Sans MT" pitchFamily="34" charset="0"/>
            </a:endParaRPr>
          </a:p>
          <a:p>
            <a:r>
              <a:rPr lang="en-US" sz="2800" b="1" dirty="0">
                <a:latin typeface="Gill Sans MT" pitchFamily="34" charset="0"/>
              </a:rPr>
              <a:t>COMPARE-AND-CONTRAST</a:t>
            </a:r>
          </a:p>
          <a:p>
            <a:r>
              <a:rPr lang="en-US" sz="2800" dirty="0">
                <a:latin typeface="Gill Sans MT" pitchFamily="34" charset="0"/>
              </a:rPr>
              <a:t>Shows how two or more subjects are the _________ and different</a:t>
            </a:r>
          </a:p>
          <a:p>
            <a:endParaRPr lang="en-US" sz="2800" b="1" dirty="0">
              <a:latin typeface="Gill Sans MT" pitchFamily="34" charset="0"/>
            </a:endParaRPr>
          </a:p>
          <a:p>
            <a:r>
              <a:rPr lang="en-US" sz="2800" b="1">
                <a:latin typeface="Gill Sans MT" pitchFamily="34" charset="0"/>
              </a:rPr>
              <a:t>PROBLEM-AND-SOLUTION</a:t>
            </a:r>
          </a:p>
          <a:p>
            <a:r>
              <a:rPr lang="en-US" sz="2800">
                <a:latin typeface="Gill Sans MT" pitchFamily="34" charset="0"/>
              </a:rPr>
              <a:t>Identifies an issue and provides a ____________</a:t>
            </a:r>
          </a:p>
          <a:p>
            <a:endParaRPr lang="en-US" sz="2800" dirty="0">
              <a:latin typeface="Gill Sans MT" pitchFamily="34" charset="0"/>
            </a:endParaRPr>
          </a:p>
          <a:p>
            <a:endParaRPr lang="en-US" sz="2800" b="1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452" y="1981200"/>
            <a:ext cx="766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why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3200400"/>
            <a:ext cx="101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order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3200400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449580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same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3869" y="1981200"/>
            <a:ext cx="817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how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6258580"/>
            <a:ext cx="166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dist="38100" dir="2700000" algn="tl">
                    <a:srgbClr val="00B0F0"/>
                  </a:outerShdw>
                </a:effectLst>
                <a:latin typeface="Gill Sans Ultra Bold" pitchFamily="34" charset="0"/>
              </a:rPr>
              <a:t>SIMILE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950631"/>
            <a:ext cx="6248400" cy="39167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ill Sans MT"/>
                <a:ea typeface="Calibri"/>
                <a:cs typeface="Times New Roman"/>
              </a:rPr>
              <a:t>SIMILE</a:t>
            </a:r>
          </a:p>
          <a:p>
            <a:pPr algn="ctr"/>
            <a:r>
              <a:rPr lang="en-US" sz="3500" dirty="0">
                <a:latin typeface="Gill Sans MT"/>
                <a:ea typeface="Calibri"/>
                <a:cs typeface="Times New Roman"/>
              </a:rPr>
              <a:t>Uses _______ or _______ to compare two different things.</a:t>
            </a:r>
          </a:p>
          <a:p>
            <a:pPr algn="ctr"/>
            <a:endParaRPr lang="en-US" sz="35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048000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ill Sans MT" pitchFamily="34" charset="0"/>
              </a:rPr>
              <a:t>like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3581400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ill Sans MT" pitchFamily="34" charset="0"/>
              </a:rPr>
              <a:t>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36576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Gill Sans MT" pitchFamily="34" charset="0"/>
                <a:cs typeface="Gautami" pitchFamily="2"/>
              </a:rPr>
              <a:t>Busy as a bee</a:t>
            </a:r>
          </a:p>
        </p:txBody>
      </p:sp>
      <p:pic>
        <p:nvPicPr>
          <p:cNvPr id="1026" name="Picture 2" descr="http://advocacy.britannica.com/blog/advocacy/wp-content/uploads/worker-b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916665" cy="3280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chismetime.com/wp-content/uploads/2009/05/ist2_2606183-busy-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2.bp.blogspot.com/__qAMnKwkMW8/SyaRV0je5TI/AAAAAAAAAdU/zZZv_FJZba8/s400/busy_per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2590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tonyhallgreenbizcheck.files.wordpress.com/2009/10/busy-per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0"/>
            <a:ext cx="2743200" cy="412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ill Sans MT" pitchFamily="34" charset="0"/>
              </a:rPr>
              <a:t>Cool as a cucumber</a:t>
            </a:r>
          </a:p>
        </p:txBody>
      </p:sp>
      <p:pic>
        <p:nvPicPr>
          <p:cNvPr id="14338" name="Picture 2" descr="http://www.bloggersbase.com/images/uploaded/original/8d0743ab430d75c322e02a128ad3a0beb6a963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057400"/>
            <a:ext cx="5864313" cy="4400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http://m.profilelayouts.com/pl/ss/1154.jpg"/>
          <p:cNvPicPr>
            <a:picLocks noChangeAspect="1" noChangeArrowheads="1"/>
          </p:cNvPicPr>
          <p:nvPr/>
        </p:nvPicPr>
        <p:blipFill>
          <a:blip r:embed="rId3" cstate="print"/>
          <a:srcRect l="5755" b="10373"/>
          <a:stretch>
            <a:fillRect/>
          </a:stretch>
        </p:blipFill>
        <p:spPr bwMode="auto">
          <a:xfrm>
            <a:off x="6705600" y="4953000"/>
            <a:ext cx="1913720" cy="1253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http://gb.fotolibra.com/images/thumbnails/35000-cool-as-a-cucumber-illustrati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371600"/>
            <a:ext cx="1752600" cy="167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4" name="Picture 8" descr="http://onionesquereality.files.wordpress.com/2009/10/cucum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276600"/>
            <a:ext cx="2152402" cy="1381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dist="38100" dir="2700000" algn="tl">
                    <a:srgbClr val="FF0000"/>
                  </a:outerShdw>
                </a:effectLst>
                <a:latin typeface="Gill Sans Ultra Bold" pitchFamily="34" charset="0"/>
              </a:rPr>
              <a:t>METAPHOR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828800"/>
            <a:ext cx="6248400" cy="39167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ill Sans MT"/>
                <a:ea typeface="Calibri"/>
                <a:cs typeface="Times New Roman"/>
              </a:rPr>
              <a:t>METAPHOR</a:t>
            </a:r>
          </a:p>
          <a:p>
            <a:pPr algn="ctr"/>
            <a:r>
              <a:rPr lang="en-US" sz="3500" dirty="0">
                <a:latin typeface="Gill Sans MT"/>
                <a:ea typeface="Calibri"/>
                <a:cs typeface="Times New Roman"/>
              </a:rPr>
              <a:t>Describes one thing as if it were _____________, without using like or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017258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ill Sans MT" pitchFamily="34" charset="0"/>
              </a:rPr>
              <a:t>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Rounded MT Bold" pitchFamily="34" charset="0"/>
              </a:rPr>
              <a:t>The inside of the car was a refrigerator.</a:t>
            </a:r>
          </a:p>
        </p:txBody>
      </p:sp>
      <p:pic>
        <p:nvPicPr>
          <p:cNvPr id="11266" name="Picture 2" descr="http://www.cpsc.gov/cpscpub/prerel/prhtml05/0527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250561" cy="36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http://www.tmk.com/bmw/693C0385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4151836" cy="277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46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The inside of the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 was very cold.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Rounded MT Bold" pitchFamily="34" charset="0"/>
              </a:rPr>
              <a:t>The test was a piece of cake.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0" y="5486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The test was very easy.</a:t>
            </a:r>
          </a:p>
        </p:txBody>
      </p:sp>
      <p:pic>
        <p:nvPicPr>
          <p:cNvPr id="14338" name="Picture 2" descr="http://trueslant.com/jennaweber/files/2009/08/chocolate-cake-slic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810000" cy="3609975"/>
          </a:xfrm>
          <a:prstGeom prst="rect">
            <a:avLst/>
          </a:prstGeom>
          <a:noFill/>
        </p:spPr>
      </p:pic>
      <p:pic>
        <p:nvPicPr>
          <p:cNvPr id="14340" name="Picture 4" descr="http://blog.thecosmo.dk/wp-content/uploads/people-taking-a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267200" cy="284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effectLst>
                  <a:outerShdw dist="38100" dir="2700000" algn="tl">
                    <a:srgbClr val="00B050"/>
                  </a:outerShdw>
                </a:effectLst>
                <a:latin typeface="Gill Sans Ultra Bold" pitchFamily="34" charset="0"/>
              </a:rPr>
              <a:t>PERSONIFICATION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950631"/>
            <a:ext cx="6553200" cy="467415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ill Sans MT"/>
                <a:ea typeface="Calibri"/>
                <a:cs typeface="Times New Roman"/>
              </a:rPr>
              <a:t>PERSONIFICATION</a:t>
            </a:r>
          </a:p>
          <a:p>
            <a:pPr algn="ctr"/>
            <a:r>
              <a:rPr lang="en-US" sz="3500" dirty="0">
                <a:latin typeface="Gill Sans MT"/>
                <a:ea typeface="Calibri"/>
                <a:cs typeface="Times New Roman"/>
              </a:rPr>
              <a:t>Giving _________qualities to something ________________.</a:t>
            </a:r>
          </a:p>
          <a:p>
            <a:pPr algn="ctr"/>
            <a:endParaRPr lang="en-US" sz="35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733800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ill Sans MT" pitchFamily="34" charset="0"/>
              </a:rPr>
              <a:t>human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779258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Gill Sans MT" pitchFamily="34" charset="0"/>
              </a:rPr>
              <a:t>nonhuman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bg1"/>
                </a:solidFill>
                <a:latin typeface="Arial Rounded MT Bold" pitchFamily="34" charset="0"/>
              </a:rPr>
              <a:t>The brown grass  </a:t>
            </a:r>
          </a:p>
          <a:p>
            <a:pPr algn="l"/>
            <a:r>
              <a:rPr lang="en-US" sz="3500" dirty="0">
                <a:solidFill>
                  <a:schemeClr val="bg1"/>
                </a:solidFill>
                <a:latin typeface="Arial Rounded MT Bold" pitchFamily="34" charset="0"/>
              </a:rPr>
              <a:t>begged for water.</a:t>
            </a:r>
          </a:p>
        </p:txBody>
      </p:sp>
      <p:pic>
        <p:nvPicPr>
          <p:cNvPr id="1026" name="Picture 2" descr="http://3.bp.blogspot.com/_26-2m9Cv5Yk/THU95CCz2tI/AAAAAAAAA1Q/QfR2oZQ5ptI/s1600/tur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543425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828800" y="1524000"/>
            <a:ext cx="5257800" cy="3962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CONFLICT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The _________ in the story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721114"/>
            <a:ext cx="1947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MT" pitchFamily="34" charset="0"/>
              </a:rPr>
              <a:t>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bg1"/>
                </a:solidFill>
                <a:latin typeface="Arial Rounded MT Bold" pitchFamily="34" charset="0"/>
              </a:rPr>
              <a:t>Lightning danced across the sky.</a:t>
            </a:r>
          </a:p>
        </p:txBody>
      </p:sp>
      <p:pic>
        <p:nvPicPr>
          <p:cNvPr id="34818" name="Picture 2" descr="http://images.nationalgeographic.com/wpf/media-live/photos/000/002/cache/lightning-over-water_270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solidFill>
                  <a:schemeClr val="bg1"/>
                </a:solidFill>
                <a:effectLst>
                  <a:outerShdw dist="38100" dir="2700000" algn="tl">
                    <a:srgbClr val="00B050"/>
                  </a:outerShdw>
                </a:effectLst>
                <a:latin typeface="Gill Sans Ultra Bold" pitchFamily="34" charset="0"/>
              </a:rPr>
              <a:t>HYPERBOLE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553200" cy="315938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Gill Sans MT"/>
                <a:ea typeface="Calibri"/>
                <a:cs typeface="Times New Roman"/>
              </a:rPr>
              <a:t>HYPERBOLE</a:t>
            </a:r>
          </a:p>
          <a:p>
            <a:pPr algn="ctr"/>
            <a:r>
              <a:rPr lang="en-US" sz="3500" dirty="0">
                <a:latin typeface="Gill Sans MT"/>
                <a:ea typeface="Calibri"/>
                <a:cs typeface="Times New Roman"/>
              </a:rPr>
              <a:t>______________</a:t>
            </a:r>
          </a:p>
          <a:p>
            <a:pPr algn="ctr"/>
            <a:r>
              <a:rPr lang="en-US" sz="3500" dirty="0">
                <a:latin typeface="Gill Sans MT"/>
                <a:ea typeface="Calibri"/>
                <a:cs typeface="Times New Roman"/>
              </a:rPr>
              <a:t>speech for emphasis.</a:t>
            </a:r>
          </a:p>
          <a:p>
            <a:pPr algn="ctr"/>
            <a:endParaRPr lang="en-US" sz="35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971800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latin typeface="Gill Sans MT" pitchFamily="34" charset="0"/>
              </a:rPr>
              <a:t>exagerrates</a:t>
            </a:r>
            <a:r>
              <a:rPr lang="en-US" sz="3500" dirty="0">
                <a:latin typeface="Gill Sans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bg1"/>
                </a:solidFill>
                <a:latin typeface="Arial Rounded MT Bold" pitchFamily="34" charset="0"/>
              </a:rPr>
              <a:t>I’m so hungry I could eat a horse!</a:t>
            </a:r>
          </a:p>
        </p:txBody>
      </p:sp>
      <p:pic>
        <p:nvPicPr>
          <p:cNvPr id="36866" name="Picture 2" descr="http://northfloridahorses.com/wp-content/uploads/2011/01/rising-horse-wallpapers_12851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bg1"/>
                </a:solidFill>
                <a:latin typeface="Arial Rounded MT Bold" pitchFamily="34" charset="0"/>
              </a:rPr>
              <a:t>I have a million things to do.</a:t>
            </a:r>
          </a:p>
        </p:txBody>
      </p:sp>
      <p:pic>
        <p:nvPicPr>
          <p:cNvPr id="37890" name="Picture 2" descr="2-01-11multitas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3106896" cy="4105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ducationworld.com/a_tech/webquest_orig/images/wq_se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4001231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3214341" cy="17081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ill Sans Ultra Bold" pitchFamily="34" charset="0"/>
              </a:rPr>
              <a:t>Imagery</a:t>
            </a:r>
          </a:p>
          <a:p>
            <a:r>
              <a:rPr lang="en-US" sz="2500" dirty="0">
                <a:latin typeface="Gill Sans MT" pitchFamily="34" charset="0"/>
              </a:rPr>
              <a:t>Language that appeals</a:t>
            </a:r>
          </a:p>
          <a:p>
            <a:r>
              <a:rPr lang="en-US" sz="2500" dirty="0">
                <a:latin typeface="Gill Sans MT" pitchFamily="34" charset="0"/>
              </a:rPr>
              <a:t>to one or more of the </a:t>
            </a:r>
          </a:p>
          <a:p>
            <a:r>
              <a:rPr lang="en-US" sz="2500" dirty="0">
                <a:latin typeface="Gill Sans MT" pitchFamily="34" charset="0"/>
              </a:rPr>
              <a:t>five __________.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600200"/>
            <a:ext cx="1023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senses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332501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Gill Sans Ultra Bold" pitchFamily="34" charset="0"/>
              </a:rPr>
              <a:t>Mood</a:t>
            </a:r>
          </a:p>
          <a:p>
            <a:r>
              <a:rPr lang="en-US" sz="2500" dirty="0">
                <a:latin typeface="Gill Sans MT" pitchFamily="34" charset="0"/>
              </a:rPr>
              <a:t>The overall _________</a:t>
            </a:r>
          </a:p>
          <a:p>
            <a:r>
              <a:rPr lang="en-US" sz="2500" dirty="0">
                <a:latin typeface="Gill Sans MT" pitchFamily="34" charset="0"/>
              </a:rPr>
              <a:t>of a passage.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2743200"/>
            <a:ext cx="1007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feeling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5986254"/>
          </a:xfrm>
          <a:prstGeom prst="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ill Sans Ultra Bold"/>
                <a:ea typeface="Calibri"/>
                <a:cs typeface="Times New Roman"/>
              </a:rPr>
              <a:t>SOUND DEVICES:</a:t>
            </a:r>
            <a:endParaRPr lang="en-US" sz="4000" dirty="0">
              <a:ea typeface="Calibri"/>
              <a:cs typeface="Times New Roman"/>
            </a:endParaRPr>
          </a:p>
          <a:p>
            <a:r>
              <a:rPr lang="en-US" b="1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sz="2500" b="1" dirty="0">
                <a:latin typeface="Gill Sans MT"/>
                <a:ea typeface="Calibri"/>
                <a:cs typeface="Times New Roman"/>
              </a:rPr>
              <a:t>Alliteration – </a:t>
            </a:r>
            <a:r>
              <a:rPr lang="en-US" sz="2500" dirty="0">
                <a:latin typeface="Gill Sans MT"/>
                <a:ea typeface="Calibri"/>
                <a:cs typeface="Times New Roman"/>
              </a:rPr>
              <a:t>the repetition of ___________ sounds at the ________________ of words </a:t>
            </a:r>
            <a:endParaRPr lang="en-US" sz="2500" dirty="0">
              <a:ea typeface="Calibri"/>
              <a:cs typeface="Times New Roman"/>
            </a:endParaRPr>
          </a:p>
          <a:p>
            <a:r>
              <a:rPr lang="en-US" sz="2500" dirty="0">
                <a:latin typeface="Gill Sans MT"/>
                <a:ea typeface="Calibri"/>
                <a:cs typeface="Times New Roman"/>
              </a:rPr>
              <a:t> </a:t>
            </a:r>
            <a:endParaRPr lang="en-US" sz="2500" dirty="0">
              <a:ea typeface="Calibri"/>
              <a:cs typeface="Times New Roman"/>
            </a:endParaRPr>
          </a:p>
          <a:p>
            <a:r>
              <a:rPr lang="en-US" sz="2500" b="1" dirty="0">
                <a:latin typeface="Gill Sans MT"/>
                <a:ea typeface="Calibri"/>
                <a:cs typeface="Times New Roman"/>
              </a:rPr>
              <a:t>Consonance – </a:t>
            </a:r>
            <a:r>
              <a:rPr lang="en-US" sz="2500" dirty="0">
                <a:latin typeface="Gill Sans MT"/>
                <a:ea typeface="Calibri"/>
                <a:cs typeface="Times New Roman"/>
              </a:rPr>
              <a:t>the ______________ of consonant sounds at the _________ of words </a:t>
            </a:r>
            <a:endParaRPr lang="en-US" sz="2500" dirty="0">
              <a:ea typeface="Calibri"/>
              <a:cs typeface="Times New Roman"/>
            </a:endParaRPr>
          </a:p>
          <a:p>
            <a:endParaRPr lang="en-US" sz="2500" dirty="0">
              <a:ea typeface="Calibri"/>
              <a:cs typeface="Times New Roman"/>
            </a:endParaRPr>
          </a:p>
          <a:p>
            <a:r>
              <a:rPr lang="en-US" sz="2500" dirty="0">
                <a:latin typeface="Gill Sans MT"/>
                <a:ea typeface="Calibri"/>
                <a:cs typeface="Times New Roman"/>
              </a:rPr>
              <a:t> </a:t>
            </a:r>
            <a:endParaRPr lang="en-US" sz="2500" dirty="0">
              <a:ea typeface="Calibri"/>
              <a:cs typeface="Times New Roman"/>
            </a:endParaRPr>
          </a:p>
          <a:p>
            <a:r>
              <a:rPr lang="en-US" sz="2500" b="1" dirty="0">
                <a:latin typeface="Gill Sans MT"/>
                <a:ea typeface="Calibri"/>
                <a:cs typeface="Times New Roman"/>
              </a:rPr>
              <a:t>Assonance – </a:t>
            </a:r>
            <a:r>
              <a:rPr lang="en-US" sz="2500" dirty="0">
                <a:latin typeface="Gill Sans MT"/>
                <a:ea typeface="Calibri"/>
                <a:cs typeface="Times New Roman"/>
              </a:rPr>
              <a:t>the repetition of ____________ sounds in words </a:t>
            </a:r>
            <a:endParaRPr lang="en-US" sz="2500" dirty="0">
              <a:ea typeface="Calibri"/>
              <a:cs typeface="Times New Roman"/>
            </a:endParaRPr>
          </a:p>
          <a:p>
            <a:r>
              <a:rPr lang="en-US" sz="2500" dirty="0">
                <a:latin typeface="Gill Sans MT"/>
                <a:ea typeface="Calibri"/>
                <a:cs typeface="Times New Roman"/>
              </a:rPr>
              <a:t> </a:t>
            </a:r>
            <a:endParaRPr lang="en-US" sz="2500" dirty="0">
              <a:ea typeface="Calibri"/>
              <a:cs typeface="Times New Roman"/>
            </a:endParaRPr>
          </a:p>
          <a:p>
            <a:r>
              <a:rPr lang="en-US" sz="2500" dirty="0">
                <a:latin typeface="Gill Sans MT"/>
                <a:ea typeface="Calibri"/>
                <a:cs typeface="Times New Roman"/>
              </a:rPr>
              <a:t> </a:t>
            </a:r>
            <a:endParaRPr lang="en-US" sz="2500" dirty="0">
              <a:ea typeface="Calibri"/>
              <a:cs typeface="Times New Roman"/>
            </a:endParaRPr>
          </a:p>
          <a:p>
            <a:r>
              <a:rPr lang="en-US" sz="2500" b="1" dirty="0">
                <a:latin typeface="Gill Sans MT"/>
                <a:ea typeface="Calibri"/>
                <a:cs typeface="Times New Roman"/>
              </a:rPr>
              <a:t>Onomatopoeia – </a:t>
            </a:r>
            <a:r>
              <a:rPr lang="en-US" sz="2500" dirty="0">
                <a:latin typeface="Gill Sans MT"/>
                <a:ea typeface="Calibri"/>
                <a:cs typeface="Times New Roman"/>
              </a:rPr>
              <a:t>the use of a word that _______________ like what it means </a:t>
            </a:r>
            <a:endParaRPr lang="en-US" sz="2500" dirty="0">
              <a:ea typeface="Calibri"/>
              <a:cs typeface="Times New Roman"/>
            </a:endParaRP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latin typeface="Gill Sans MT"/>
                <a:ea typeface="Calibri"/>
                <a:cs typeface="Times New Roman"/>
              </a:rPr>
              <a:t> </a:t>
            </a:r>
            <a:endParaRPr lang="en-US" sz="25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219200"/>
            <a:ext cx="15263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consonant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13933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beginning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362200"/>
            <a:ext cx="14654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repetition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439" y="2723346"/>
            <a:ext cx="6623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2252" y="3866346"/>
            <a:ext cx="941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vowel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953000"/>
            <a:ext cx="1091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l Sans MT" pitchFamily="34" charset="0"/>
              </a:rPr>
              <a:t>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304800"/>
            <a:ext cx="8686800" cy="6401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ill Sans Ultra Bold"/>
                <a:ea typeface="Calibri"/>
                <a:cs typeface="Times New Roman"/>
              </a:rPr>
              <a:t>BASIC PARTS OF SPEECH</a:t>
            </a:r>
            <a:endParaRPr lang="en-US" sz="3200" dirty="0">
              <a:ea typeface="Calibri"/>
              <a:cs typeface="Times New Roman"/>
            </a:endParaRPr>
          </a:p>
          <a:p>
            <a:r>
              <a:rPr lang="en-US" dirty="0">
                <a:latin typeface="Gill Sans Ultra Bold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b="1" dirty="0">
                <a:latin typeface="Gill Sans MT"/>
                <a:ea typeface="Calibri"/>
                <a:cs typeface="Times New Roman"/>
              </a:rPr>
              <a:t> Noun – </a:t>
            </a:r>
            <a:r>
              <a:rPr lang="en-US" dirty="0">
                <a:latin typeface="Gill Sans MT"/>
                <a:ea typeface="Calibri"/>
                <a:cs typeface="Times New Roman"/>
              </a:rPr>
              <a:t>a person, __________, or thing 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	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The young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girl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happily walked to the new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park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with her brown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dog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.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b="1" dirty="0">
                <a:latin typeface="Gill Sans MT"/>
                <a:ea typeface="Calibri"/>
                <a:cs typeface="Times New Roman"/>
              </a:rPr>
              <a:t> Pronoun – </a:t>
            </a:r>
            <a:r>
              <a:rPr lang="en-US" dirty="0">
                <a:latin typeface="Gill Sans MT"/>
                <a:ea typeface="Calibri"/>
                <a:cs typeface="Times New Roman"/>
              </a:rPr>
              <a:t>a word that takes the __________ of a noun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	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The young girl happily walked to the new park with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her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brown dog.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i="1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b="1" dirty="0">
                <a:latin typeface="Gill Sans MT"/>
                <a:ea typeface="Calibri"/>
                <a:cs typeface="Times New Roman"/>
              </a:rPr>
              <a:t> Verb – </a:t>
            </a:r>
            <a:r>
              <a:rPr lang="en-US" dirty="0">
                <a:latin typeface="Gill Sans MT"/>
                <a:ea typeface="Calibri"/>
                <a:cs typeface="Times New Roman"/>
              </a:rPr>
              <a:t>expresses ___________ or being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	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The young girl happily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walked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to the new park with her brown dog.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i="1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b="1" dirty="0">
                <a:latin typeface="Gill Sans MT"/>
                <a:ea typeface="Calibri"/>
                <a:cs typeface="Times New Roman"/>
              </a:rPr>
              <a:t> </a:t>
            </a:r>
            <a:r>
              <a:rPr lang="en-US" sz="1600" b="1" dirty="0">
                <a:latin typeface="Gill Sans MT"/>
                <a:ea typeface="Calibri"/>
                <a:cs typeface="Times New Roman"/>
              </a:rPr>
              <a:t>A</a:t>
            </a:r>
            <a:r>
              <a:rPr lang="en-US" b="1" dirty="0">
                <a:latin typeface="Gill Sans MT"/>
                <a:ea typeface="Calibri"/>
                <a:cs typeface="Times New Roman"/>
              </a:rPr>
              <a:t>djective – </a:t>
            </a:r>
            <a:r>
              <a:rPr lang="en-US" dirty="0">
                <a:latin typeface="Gill Sans MT"/>
                <a:ea typeface="Calibri"/>
                <a:cs typeface="Times New Roman"/>
              </a:rPr>
              <a:t>a word that _____________ a noun or a pronoun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	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The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young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girl happily walked to the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new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park with her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brown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dog.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i="1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b="1" dirty="0">
                <a:latin typeface="Gill Sans MT"/>
                <a:ea typeface="Calibri"/>
                <a:cs typeface="Times New Roman"/>
              </a:rPr>
              <a:t> Adverb – </a:t>
            </a:r>
            <a:r>
              <a:rPr lang="en-US" dirty="0">
                <a:latin typeface="Gill Sans MT"/>
                <a:ea typeface="Calibri"/>
                <a:cs typeface="Times New Roman"/>
              </a:rPr>
              <a:t>a word that _____________ a verb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 </a:t>
            </a:r>
            <a:endParaRPr lang="en-US" sz="1600" dirty="0">
              <a:ea typeface="Calibri"/>
              <a:cs typeface="Times New Roman"/>
            </a:endParaRPr>
          </a:p>
          <a:p>
            <a:r>
              <a:rPr lang="en-US" dirty="0">
                <a:latin typeface="Gill Sans MT"/>
                <a:ea typeface="Calibri"/>
                <a:cs typeface="Times New Roman"/>
              </a:rPr>
              <a:t>	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The young girl </a:t>
            </a:r>
            <a:r>
              <a:rPr lang="en-US" b="1" i="1" dirty="0">
                <a:latin typeface="Gill Sans MT"/>
                <a:ea typeface="Calibri"/>
                <a:cs typeface="Times New Roman"/>
              </a:rPr>
              <a:t>happily</a:t>
            </a:r>
            <a:r>
              <a:rPr lang="en-US" i="1" dirty="0">
                <a:latin typeface="Gill Sans MT"/>
                <a:ea typeface="Calibri"/>
                <a:cs typeface="Times New Roman"/>
              </a:rPr>
              <a:t> walked to the new park with her brown dog.</a:t>
            </a:r>
            <a:endParaRPr lang="en-US" sz="16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4800" y="10784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place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21452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place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766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43434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describes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542186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itchFamily="34" charset="0"/>
              </a:rPr>
              <a:t>describes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524000" y="1600200"/>
            <a:ext cx="6477000" cy="4114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SETTING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_________and _______the story takes place.</a:t>
            </a:r>
            <a:endParaRPr kumimoji="0" 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971800"/>
            <a:ext cx="165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MT" pitchFamily="34" charset="0"/>
              </a:rPr>
              <a:t>Where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1822" y="3657600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MT" pitchFamily="34" charset="0"/>
              </a:rPr>
              <a:t>when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143000" y="838200"/>
            <a:ext cx="6934200" cy="4953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CHARACTERS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___________, animals, or other creatures that play a role in the _________.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286000"/>
            <a:ext cx="1576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MT" pitchFamily="34" charset="0"/>
              </a:rPr>
              <a:t>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4724400"/>
            <a:ext cx="1280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MT" pitchFamily="34" charset="0"/>
              </a:rPr>
              <a:t>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295400" y="838200"/>
            <a:ext cx="6934200" cy="4953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PLOT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The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</a:rPr>
              <a:t> way the story ______________.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873514"/>
            <a:ext cx="1992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ill Sans MT" pitchFamily="34" charset="0"/>
              </a:rPr>
              <a:t>develops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Ultra Bold" pitchFamily="34" charset="0"/>
              </a:rPr>
              <a:t>Author’s Purpose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30489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 _________ – </a:t>
            </a:r>
            <a:r>
              <a:rPr lang="en-US" sz="4000" dirty="0"/>
              <a:t>author includes facts, statistics, and details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b="1" dirty="0"/>
              <a:t>To _________ – </a:t>
            </a:r>
            <a:r>
              <a:rPr lang="en-US" sz="4000" dirty="0"/>
              <a:t>author tries to convince the reader of his or her point of view</a:t>
            </a:r>
          </a:p>
          <a:p>
            <a:r>
              <a:rPr lang="en-US" sz="4000" dirty="0"/>
              <a:t> 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inform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90828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persuade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Ultra Bold" pitchFamily="34" charset="0"/>
              </a:rPr>
              <a:t>Author’s Purpose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30489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 ___________ – </a:t>
            </a:r>
            <a:r>
              <a:rPr lang="en-US" sz="4000" dirty="0"/>
              <a:t>author uses humor, suspense, or exciting language</a:t>
            </a:r>
          </a:p>
          <a:p>
            <a:endParaRPr lang="en-US" sz="4000" dirty="0"/>
          </a:p>
          <a:p>
            <a:r>
              <a:rPr lang="en-US" sz="4000" b="1" dirty="0"/>
              <a:t>To ________ – </a:t>
            </a:r>
            <a:r>
              <a:rPr lang="en-US" sz="4000" dirty="0"/>
              <a:t>author provides personal comments about the meaning of an experience </a:t>
            </a:r>
          </a:p>
          <a:p>
            <a:r>
              <a:rPr lang="en-US" sz="4000" dirty="0"/>
              <a:t> 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entertain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962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reflect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Ultra Bold" pitchFamily="34" charset="0"/>
              </a:rPr>
              <a:t>Types of CONFLICT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_______ Conflict:</a:t>
            </a:r>
          </a:p>
          <a:p>
            <a:r>
              <a:rPr lang="en-US" sz="4000" dirty="0"/>
              <a:t>a struggle between two characters or between a character and an outside force.</a:t>
            </a:r>
          </a:p>
          <a:p>
            <a:r>
              <a:rPr lang="en-US" sz="4000" dirty="0"/>
              <a:t> </a:t>
            </a: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3721" y="1524000"/>
            <a:ext cx="1938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External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616637"/>
            <a:ext cx="4038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30A0"/>
                </a:solidFill>
              </a:rPr>
              <a:t>Character vs. ____________</a:t>
            </a:r>
          </a:p>
          <a:p>
            <a:endParaRPr lang="en-US" sz="2500" b="1" dirty="0">
              <a:solidFill>
                <a:srgbClr val="7030A0"/>
              </a:solidFill>
            </a:endParaRPr>
          </a:p>
          <a:p>
            <a:r>
              <a:rPr lang="en-US" sz="2500" b="1" dirty="0">
                <a:solidFill>
                  <a:srgbClr val="0070C0"/>
                </a:solidFill>
              </a:rPr>
              <a:t>Character vs. ____________ </a:t>
            </a:r>
            <a:endParaRPr lang="en-US" sz="2500" dirty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rgbClr val="7030A0"/>
              </a:solidFill>
            </a:endParaRPr>
          </a:p>
          <a:p>
            <a:r>
              <a:rPr lang="en-US" sz="2500" b="1" dirty="0">
                <a:solidFill>
                  <a:srgbClr val="00B050"/>
                </a:solidFill>
              </a:rPr>
              <a:t>Character vs. ____________ </a:t>
            </a:r>
            <a:endParaRPr lang="en-US" sz="2500" dirty="0">
              <a:solidFill>
                <a:srgbClr val="00B050"/>
              </a:solidFill>
            </a:endParaRPr>
          </a:p>
          <a:p>
            <a:r>
              <a:rPr lang="en-US" sz="2500" b="1" dirty="0">
                <a:solidFill>
                  <a:srgbClr val="7030A0"/>
                </a:solidFill>
              </a:rPr>
              <a:t> </a:t>
            </a:r>
            <a:endParaRPr lang="en-US" sz="2500" dirty="0">
              <a:solidFill>
                <a:srgbClr val="7030A0"/>
              </a:solidFill>
            </a:endParaRPr>
          </a:p>
          <a:p>
            <a:r>
              <a:rPr lang="en-US" sz="4000" dirty="0"/>
              <a:t> 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596783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character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3378637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nature</a:t>
            </a:r>
            <a:endParaRPr lang="en-US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4120783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society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695</Words>
  <Application>Microsoft Office PowerPoint</Application>
  <PresentationFormat>On-screen Show (4:3)</PresentationFormat>
  <Paragraphs>228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Gautami</vt:lpstr>
      <vt:lpstr>Gill Sans MT</vt:lpstr>
      <vt:lpstr>Gill Sans Ultra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NonFiction</vt:lpstr>
      <vt:lpstr>PowerPoint Presentation</vt:lpstr>
      <vt:lpstr>TONE   the author’s _______________  toward his or her subject.  (Can usually be summarized  by a single word.) </vt:lpstr>
      <vt:lpstr>Types of Organization</vt:lpstr>
      <vt:lpstr>PowerPoint Presentation</vt:lpstr>
      <vt:lpstr>Busy as a bee</vt:lpstr>
      <vt:lpstr>Cool as a cucumber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User</dc:creator>
  <cp:lastModifiedBy>Christine McGee</cp:lastModifiedBy>
  <cp:revision>24</cp:revision>
  <dcterms:created xsi:type="dcterms:W3CDTF">2012-03-05T15:44:56Z</dcterms:created>
  <dcterms:modified xsi:type="dcterms:W3CDTF">2018-05-18T01:57:31Z</dcterms:modified>
</cp:coreProperties>
</file>